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182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765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069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85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202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0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56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29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347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142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89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9EE30-B41D-4805-9561-485E2AD284D7}" type="datetimeFigureOut">
              <a:rPr lang="en-US" smtClean="0"/>
              <a:t>12/21/2016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911B3-BE1C-4F19-909C-486DD63889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62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48987" y="3276601"/>
            <a:ext cx="8820150" cy="701675"/>
          </a:xfrm>
          <a:noFill/>
        </p:spPr>
        <p:txBody>
          <a:bodyPr anchor="t">
            <a:normAutofit fontScale="90000"/>
          </a:bodyPr>
          <a:lstStyle/>
          <a:p>
            <a:r>
              <a:rPr lang="en-US" altLang="en-US" dirty="0" smtClean="0"/>
              <a:t>Business Partner Screening</a:t>
            </a:r>
            <a:endParaRPr lang="en-US" altLang="en-US" sz="2000" dirty="0"/>
          </a:p>
        </p:txBody>
      </p:sp>
      <p:sp>
        <p:nvSpPr>
          <p:cNvPr id="3076" name="Rectangle 12"/>
          <p:cNvSpPr>
            <a:spLocks noChangeArrowheads="1"/>
          </p:cNvSpPr>
          <p:nvPr/>
        </p:nvSpPr>
        <p:spPr bwMode="auto">
          <a:xfrm>
            <a:off x="1891146" y="3429000"/>
            <a:ext cx="7769225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60000"/>
              </a:spcBef>
              <a:spcAft>
                <a:spcPct val="0"/>
              </a:spcAft>
              <a:buClr>
                <a:srgbClr val="B0B1B3"/>
              </a:buClr>
              <a:buFont typeface="Wingdings" panose="05000000000000000000" pitchFamily="2" charset="2"/>
              <a:buNone/>
            </a:pPr>
            <a:endParaRPr lang="en-US" altLang="en-US" sz="2500" dirty="0">
              <a:solidFill>
                <a:srgbClr val="333333"/>
              </a:solidFill>
            </a:endParaRPr>
          </a:p>
          <a:p>
            <a:pPr eaLnBrk="0" fontAlgn="base" hangingPunct="0">
              <a:spcBef>
                <a:spcPct val="60000"/>
              </a:spcBef>
              <a:spcAft>
                <a:spcPct val="0"/>
              </a:spcAft>
              <a:buClr>
                <a:srgbClr val="B0B1B3"/>
              </a:buClr>
              <a:buFont typeface="Wingdings" panose="05000000000000000000" pitchFamily="2" charset="2"/>
              <a:buNone/>
            </a:pPr>
            <a:endParaRPr lang="en-US" altLang="en-US" sz="2200" dirty="0">
              <a:solidFill>
                <a:srgbClr val="333333"/>
              </a:solidFill>
            </a:endParaRPr>
          </a:p>
        </p:txBody>
      </p:sp>
      <p:pic>
        <p:nvPicPr>
          <p:cNvPr id="3077" name="Picture 14" descr="DHS_cbp_S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10164"/>
            <a:ext cx="4419600" cy="174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9314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848987" y="3276601"/>
            <a:ext cx="8820150" cy="701675"/>
          </a:xfrm>
          <a:noFill/>
        </p:spPr>
        <p:txBody>
          <a:bodyPr anchor="t">
            <a:normAutofit fontScale="90000"/>
          </a:bodyPr>
          <a:lstStyle/>
          <a:p>
            <a:r>
              <a:rPr lang="en-US" altLang="en-US" dirty="0" smtClean="0"/>
              <a:t>Identity Theft – Detecting and Reporting Suspicious Activities</a:t>
            </a:r>
            <a:endParaRPr lang="en-US" altLang="en-US" sz="2000" dirty="0"/>
          </a:p>
        </p:txBody>
      </p:sp>
      <p:sp>
        <p:nvSpPr>
          <p:cNvPr id="3076" name="Rectangle 12"/>
          <p:cNvSpPr>
            <a:spLocks noChangeArrowheads="1"/>
          </p:cNvSpPr>
          <p:nvPr/>
        </p:nvSpPr>
        <p:spPr bwMode="auto">
          <a:xfrm>
            <a:off x="1891146" y="3429000"/>
            <a:ext cx="7769225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60000"/>
              </a:spcBef>
              <a:spcAft>
                <a:spcPct val="0"/>
              </a:spcAft>
              <a:buClr>
                <a:srgbClr val="B0B1B3"/>
              </a:buClr>
              <a:buFont typeface="Wingdings" panose="05000000000000000000" pitchFamily="2" charset="2"/>
              <a:buNone/>
            </a:pPr>
            <a:endParaRPr lang="en-US" altLang="en-US" sz="2500" dirty="0">
              <a:solidFill>
                <a:srgbClr val="333333"/>
              </a:solidFill>
            </a:endParaRPr>
          </a:p>
          <a:p>
            <a:pPr eaLnBrk="0" fontAlgn="base" hangingPunct="0">
              <a:spcBef>
                <a:spcPct val="60000"/>
              </a:spcBef>
              <a:spcAft>
                <a:spcPct val="0"/>
              </a:spcAft>
              <a:buClr>
                <a:srgbClr val="B0B1B3"/>
              </a:buClr>
              <a:buFont typeface="Wingdings" panose="05000000000000000000" pitchFamily="2" charset="2"/>
              <a:buNone/>
            </a:pPr>
            <a:endParaRPr lang="en-US" altLang="en-US" sz="2200" dirty="0">
              <a:solidFill>
                <a:srgbClr val="333333"/>
              </a:solidFill>
            </a:endParaRPr>
          </a:p>
        </p:txBody>
      </p:sp>
      <p:pic>
        <p:nvPicPr>
          <p:cNvPr id="3077" name="Picture 14" descr="DHS_cbp_S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110164"/>
            <a:ext cx="4419600" cy="174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21605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11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Importer Identity Information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Company </a:t>
            </a:r>
            <a:r>
              <a:rPr lang="en-US" dirty="0">
                <a:solidFill>
                  <a:srgbClr val="333333"/>
                </a:solidFill>
              </a:rPr>
              <a:t>Name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Importer </a:t>
            </a:r>
            <a:r>
              <a:rPr lang="en-US" dirty="0">
                <a:solidFill>
                  <a:srgbClr val="333333"/>
                </a:solidFill>
              </a:rPr>
              <a:t>Identification </a:t>
            </a:r>
            <a:r>
              <a:rPr lang="en-US" dirty="0" smtClean="0">
                <a:solidFill>
                  <a:srgbClr val="333333"/>
                </a:solidFill>
              </a:rPr>
              <a:t>Number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dirty="0" smtClean="0">
                <a:solidFill>
                  <a:srgbClr val="333333"/>
                </a:solidFill>
              </a:rPr>
              <a:t>Supply </a:t>
            </a:r>
            <a:r>
              <a:rPr lang="en-US" dirty="0">
                <a:solidFill>
                  <a:srgbClr val="333333"/>
                </a:solidFill>
              </a:rPr>
              <a:t>Chain </a:t>
            </a:r>
            <a:r>
              <a:rPr lang="en-US" dirty="0" smtClean="0">
                <a:solidFill>
                  <a:srgbClr val="333333"/>
                </a:solidFill>
              </a:rPr>
              <a:t>Business Partners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Shipping Documents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Purchase Orders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Invoices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Manifests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Commodities and quantities</a:t>
            </a:r>
          </a:p>
        </p:txBody>
      </p:sp>
    </p:spTree>
    <p:extLst>
      <p:ext uri="{BB962C8B-B14F-4D97-AF65-F5344CB8AC3E}">
        <p14:creationId xmlns:p14="http://schemas.microsoft.com/office/powerpoint/2010/main" val="45919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12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Acquisition of Sensitive Information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b="1" dirty="0" smtClean="0">
                <a:solidFill>
                  <a:srgbClr val="333333"/>
                </a:solidFill>
              </a:rPr>
              <a:t>Dumpster Diving </a:t>
            </a:r>
            <a:r>
              <a:rPr lang="en-US" dirty="0">
                <a:solidFill>
                  <a:srgbClr val="333333"/>
                </a:solidFill>
              </a:rPr>
              <a:t>– </a:t>
            </a:r>
            <a:r>
              <a:rPr lang="en-US" dirty="0" smtClean="0">
                <a:solidFill>
                  <a:srgbClr val="333333"/>
                </a:solidFill>
              </a:rPr>
              <a:t>Going </a:t>
            </a:r>
            <a:r>
              <a:rPr lang="en-US" dirty="0">
                <a:solidFill>
                  <a:srgbClr val="333333"/>
                </a:solidFill>
              </a:rPr>
              <a:t>through garbage cans, dumpsters, </a:t>
            </a:r>
            <a:r>
              <a:rPr lang="en-US" dirty="0" smtClean="0">
                <a:solidFill>
                  <a:srgbClr val="333333"/>
                </a:solidFill>
              </a:rPr>
              <a:t>trash bins </a:t>
            </a:r>
            <a:r>
              <a:rPr lang="en-US" dirty="0">
                <a:solidFill>
                  <a:srgbClr val="333333"/>
                </a:solidFill>
              </a:rPr>
              <a:t>to obtain copies </a:t>
            </a:r>
            <a:r>
              <a:rPr lang="en-US" dirty="0" smtClean="0">
                <a:solidFill>
                  <a:srgbClr val="333333"/>
                </a:solidFill>
              </a:rPr>
              <a:t>of documents</a:t>
            </a:r>
          </a:p>
          <a:p>
            <a:r>
              <a:rPr lang="en-US" b="1" dirty="0" smtClean="0">
                <a:solidFill>
                  <a:srgbClr val="333333"/>
                </a:solidFill>
              </a:rPr>
              <a:t>Shoulder Surfing </a:t>
            </a:r>
            <a:r>
              <a:rPr lang="en-US" dirty="0" smtClean="0">
                <a:solidFill>
                  <a:srgbClr val="333333"/>
                </a:solidFill>
              </a:rPr>
              <a:t>– Watching from a nearby location as you enter data </a:t>
            </a:r>
            <a:r>
              <a:rPr lang="en-US" dirty="0">
                <a:solidFill>
                  <a:srgbClr val="333333"/>
                </a:solidFill>
              </a:rPr>
              <a:t>into the computer or read trade sensitive information on </a:t>
            </a:r>
            <a:r>
              <a:rPr lang="en-US" dirty="0" smtClean="0">
                <a:solidFill>
                  <a:srgbClr val="333333"/>
                </a:solidFill>
              </a:rPr>
              <a:t>your desk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b="1" dirty="0" smtClean="0">
                <a:solidFill>
                  <a:srgbClr val="333333"/>
                </a:solidFill>
              </a:rPr>
              <a:t>Purchase</a:t>
            </a:r>
            <a:r>
              <a:rPr lang="en-US" dirty="0" smtClean="0">
                <a:solidFill>
                  <a:srgbClr val="333333"/>
                </a:solidFill>
              </a:rPr>
              <a:t> - Criminals </a:t>
            </a:r>
            <a:r>
              <a:rPr lang="en-US" dirty="0">
                <a:solidFill>
                  <a:srgbClr val="333333"/>
                </a:solidFill>
              </a:rPr>
              <a:t>buy old/unwanted computers </a:t>
            </a:r>
            <a:r>
              <a:rPr lang="en-US" dirty="0" smtClean="0">
                <a:solidFill>
                  <a:srgbClr val="333333"/>
                </a:solidFill>
              </a:rPr>
              <a:t>and other electronic devices to </a:t>
            </a:r>
            <a:r>
              <a:rPr lang="en-US" dirty="0">
                <a:solidFill>
                  <a:srgbClr val="333333"/>
                </a:solidFill>
              </a:rPr>
              <a:t>troll their hard drives </a:t>
            </a:r>
            <a:r>
              <a:rPr lang="en-US" dirty="0" smtClean="0">
                <a:solidFill>
                  <a:srgbClr val="333333"/>
                </a:solidFill>
              </a:rPr>
              <a:t>for sensitive information</a:t>
            </a:r>
          </a:p>
          <a:p>
            <a:r>
              <a:rPr lang="en-US" b="1" dirty="0" smtClean="0">
                <a:solidFill>
                  <a:srgbClr val="333333"/>
                </a:solidFill>
              </a:rPr>
              <a:t>Insider</a:t>
            </a:r>
            <a:r>
              <a:rPr lang="en-US" dirty="0" smtClean="0">
                <a:solidFill>
                  <a:srgbClr val="333333"/>
                </a:solidFill>
              </a:rPr>
              <a:t> </a:t>
            </a:r>
            <a:r>
              <a:rPr lang="en-US" dirty="0">
                <a:solidFill>
                  <a:srgbClr val="333333"/>
                </a:solidFill>
              </a:rPr>
              <a:t>– </a:t>
            </a:r>
            <a:r>
              <a:rPr lang="en-US" dirty="0" smtClean="0">
                <a:solidFill>
                  <a:srgbClr val="333333"/>
                </a:solidFill>
              </a:rPr>
              <a:t>Employee </a:t>
            </a:r>
            <a:r>
              <a:rPr lang="en-US" dirty="0">
                <a:solidFill>
                  <a:srgbClr val="333333"/>
                </a:solidFill>
              </a:rPr>
              <a:t>steals sensitive </a:t>
            </a:r>
            <a:r>
              <a:rPr lang="en-US" dirty="0" smtClean="0">
                <a:solidFill>
                  <a:srgbClr val="333333"/>
                </a:solidFill>
              </a:rPr>
              <a:t>documents or electronic data and provides it to criminals</a:t>
            </a:r>
            <a:endParaRPr lang="en-US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461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13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Smuggling Goals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Evade </a:t>
            </a:r>
            <a:r>
              <a:rPr lang="en-US" dirty="0">
                <a:solidFill>
                  <a:srgbClr val="333333"/>
                </a:solidFill>
              </a:rPr>
              <a:t>Detection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Ship </a:t>
            </a:r>
            <a:r>
              <a:rPr lang="en-US" dirty="0">
                <a:solidFill>
                  <a:srgbClr val="333333"/>
                </a:solidFill>
              </a:rPr>
              <a:t>and obtain clearance of illegal goods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Remain </a:t>
            </a:r>
            <a:r>
              <a:rPr lang="en-US" dirty="0">
                <a:solidFill>
                  <a:srgbClr val="333333"/>
                </a:solidFill>
              </a:rPr>
              <a:t>anonymous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Deal </a:t>
            </a:r>
            <a:r>
              <a:rPr lang="en-US" dirty="0">
                <a:solidFill>
                  <a:srgbClr val="333333"/>
                </a:solidFill>
              </a:rPr>
              <a:t>in </a:t>
            </a:r>
            <a:r>
              <a:rPr lang="en-US" dirty="0" smtClean="0">
                <a:solidFill>
                  <a:srgbClr val="333333"/>
                </a:solidFill>
              </a:rPr>
              <a:t>cash </a:t>
            </a:r>
            <a:r>
              <a:rPr lang="en-US" dirty="0">
                <a:solidFill>
                  <a:srgbClr val="333333"/>
                </a:solidFill>
              </a:rPr>
              <a:t>and documentation that can not be traced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Establish </a:t>
            </a:r>
            <a:r>
              <a:rPr lang="en-US" dirty="0">
                <a:solidFill>
                  <a:srgbClr val="333333"/>
                </a:solidFill>
              </a:rPr>
              <a:t>a smuggling supply chain that is untraceable</a:t>
            </a:r>
          </a:p>
        </p:txBody>
      </p:sp>
    </p:spTree>
    <p:extLst>
      <p:ext uri="{BB962C8B-B14F-4D97-AF65-F5344CB8AC3E}">
        <p14:creationId xmlns:p14="http://schemas.microsoft.com/office/powerpoint/2010/main" val="1315378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14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Proactive Measures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Employees </a:t>
            </a:r>
            <a:r>
              <a:rPr lang="en-US" dirty="0">
                <a:solidFill>
                  <a:srgbClr val="333333"/>
                </a:solidFill>
              </a:rPr>
              <a:t>must be trained </a:t>
            </a:r>
            <a:r>
              <a:rPr lang="en-US" dirty="0" smtClean="0">
                <a:solidFill>
                  <a:srgbClr val="333333"/>
                </a:solidFill>
              </a:rPr>
              <a:t>to report </a:t>
            </a:r>
            <a:r>
              <a:rPr lang="en-US" dirty="0">
                <a:solidFill>
                  <a:srgbClr val="333333"/>
                </a:solidFill>
              </a:rPr>
              <a:t>suspicious </a:t>
            </a:r>
            <a:r>
              <a:rPr lang="en-US" dirty="0" smtClean="0">
                <a:solidFill>
                  <a:srgbClr val="333333"/>
                </a:solidFill>
              </a:rPr>
              <a:t>activity to company management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dirty="0" smtClean="0">
                <a:solidFill>
                  <a:srgbClr val="333333"/>
                </a:solidFill>
              </a:rPr>
              <a:t>Verification </a:t>
            </a:r>
            <a:r>
              <a:rPr lang="en-US" dirty="0">
                <a:solidFill>
                  <a:srgbClr val="333333"/>
                </a:solidFill>
              </a:rPr>
              <a:t>of Power of </a:t>
            </a:r>
            <a:r>
              <a:rPr lang="en-US" dirty="0" smtClean="0">
                <a:solidFill>
                  <a:srgbClr val="333333"/>
                </a:solidFill>
              </a:rPr>
              <a:t>Attorney (POA)</a:t>
            </a:r>
            <a:endParaRPr lang="en-US" dirty="0">
              <a:solidFill>
                <a:srgbClr val="333333"/>
              </a:solidFill>
            </a:endParaRP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Do </a:t>
            </a:r>
            <a:r>
              <a:rPr lang="en-US" dirty="0">
                <a:solidFill>
                  <a:srgbClr val="333333"/>
                </a:solidFill>
              </a:rPr>
              <a:t>you know the customer?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Do </a:t>
            </a:r>
            <a:r>
              <a:rPr lang="en-US" dirty="0">
                <a:solidFill>
                  <a:srgbClr val="333333"/>
                </a:solidFill>
              </a:rPr>
              <a:t>you know the individual named on the POA?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Confirm </a:t>
            </a:r>
            <a:r>
              <a:rPr lang="en-US" dirty="0">
                <a:solidFill>
                  <a:srgbClr val="333333"/>
                </a:solidFill>
              </a:rPr>
              <a:t>that customer is legitimate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Contact </a:t>
            </a:r>
            <a:r>
              <a:rPr lang="en-US" dirty="0">
                <a:solidFill>
                  <a:srgbClr val="333333"/>
                </a:solidFill>
              </a:rPr>
              <a:t>company to verify POA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Who </a:t>
            </a:r>
            <a:r>
              <a:rPr lang="en-US" dirty="0">
                <a:solidFill>
                  <a:srgbClr val="333333"/>
                </a:solidFill>
              </a:rPr>
              <a:t>has access to company information?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Is </a:t>
            </a:r>
            <a:r>
              <a:rPr lang="en-US" dirty="0">
                <a:solidFill>
                  <a:srgbClr val="333333"/>
                </a:solidFill>
              </a:rPr>
              <a:t>sensitive information secure after business </a:t>
            </a:r>
            <a:r>
              <a:rPr lang="en-US" dirty="0" smtClean="0">
                <a:solidFill>
                  <a:srgbClr val="333333"/>
                </a:solidFill>
              </a:rPr>
              <a:t>hours</a:t>
            </a:r>
            <a:r>
              <a:rPr lang="en-US" dirty="0">
                <a:solidFill>
                  <a:srgbClr val="333333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Cleaning crew – Do you </a:t>
            </a:r>
            <a:r>
              <a:rPr lang="en-US" dirty="0">
                <a:solidFill>
                  <a:srgbClr val="333333"/>
                </a:solidFill>
              </a:rPr>
              <a:t>know who they are?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Other </a:t>
            </a:r>
            <a:r>
              <a:rPr lang="en-US" dirty="0">
                <a:solidFill>
                  <a:srgbClr val="333333"/>
                </a:solidFill>
              </a:rPr>
              <a:t>employees without a “Need to Know”</a:t>
            </a:r>
          </a:p>
          <a:p>
            <a:pPr lvl="1"/>
            <a:r>
              <a:rPr lang="en-US" dirty="0">
                <a:solidFill>
                  <a:srgbClr val="333333"/>
                </a:solidFill>
              </a:rPr>
              <a:t>IT disabled after employee separates from </a:t>
            </a:r>
            <a:r>
              <a:rPr lang="en-US" dirty="0" smtClean="0">
                <a:solidFill>
                  <a:srgbClr val="333333"/>
                </a:solidFill>
              </a:rPr>
              <a:t>company</a:t>
            </a:r>
            <a:endParaRPr lang="en-US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83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15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Proactive Measures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/>
          </a:bodyPr>
          <a:lstStyle/>
          <a:p>
            <a:r>
              <a:rPr lang="en-US" dirty="0">
                <a:solidFill>
                  <a:srgbClr val="333333"/>
                </a:solidFill>
              </a:rPr>
              <a:t>Disposal of trade sensitive information</a:t>
            </a:r>
          </a:p>
          <a:p>
            <a:pPr marL="571501" lvl="2" indent="-233363">
              <a:spcBef>
                <a:spcPct val="60000"/>
              </a:spcBef>
            </a:pPr>
            <a:r>
              <a:rPr lang="en-US" sz="1700" dirty="0">
                <a:solidFill>
                  <a:srgbClr val="333333"/>
                </a:solidFill>
                <a:ea typeface="+mn-ea"/>
                <a:cs typeface="+mn-cs"/>
              </a:rPr>
              <a:t>Shred paper documents</a:t>
            </a:r>
          </a:p>
          <a:p>
            <a:pPr marL="571501" lvl="2" indent="-233363">
              <a:spcBef>
                <a:spcPct val="60000"/>
              </a:spcBef>
            </a:pPr>
            <a:r>
              <a:rPr lang="en-US" sz="1700" dirty="0">
                <a:solidFill>
                  <a:srgbClr val="333333"/>
                </a:solidFill>
                <a:ea typeface="+mn-ea"/>
                <a:cs typeface="+mn-cs"/>
              </a:rPr>
              <a:t>Wipe all files off old computers and electronic devices before getting rid of them</a:t>
            </a:r>
          </a:p>
          <a:p>
            <a:pPr marL="571501" lvl="2" indent="-233363">
              <a:spcBef>
                <a:spcPct val="60000"/>
              </a:spcBef>
            </a:pPr>
            <a:r>
              <a:rPr lang="en-US" sz="1700" dirty="0">
                <a:solidFill>
                  <a:srgbClr val="333333"/>
                </a:solidFill>
                <a:ea typeface="+mn-ea"/>
                <a:cs typeface="+mn-cs"/>
              </a:rPr>
              <a:t>Hackers buy such devices for the information stored on them</a:t>
            </a:r>
          </a:p>
          <a:p>
            <a:r>
              <a:rPr lang="en-US" dirty="0">
                <a:solidFill>
                  <a:srgbClr val="333333"/>
                </a:solidFill>
              </a:rPr>
              <a:t>Monitor ACE reports</a:t>
            </a:r>
          </a:p>
          <a:p>
            <a:r>
              <a:rPr lang="en-US" dirty="0">
                <a:solidFill>
                  <a:srgbClr val="333333"/>
                </a:solidFill>
              </a:rPr>
              <a:t>Notify CBP when suspicious activity is identified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C-TPAT Supply Chain Security Specialist</a:t>
            </a:r>
            <a:endParaRPr lang="en-US" dirty="0">
              <a:solidFill>
                <a:srgbClr val="333333"/>
              </a:solidFill>
            </a:endParaRP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National Account </a:t>
            </a:r>
            <a:r>
              <a:rPr lang="en-US" dirty="0">
                <a:solidFill>
                  <a:srgbClr val="333333"/>
                </a:solidFill>
              </a:rPr>
              <a:t>Manager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Port</a:t>
            </a:r>
            <a:endParaRPr lang="en-US" dirty="0">
              <a:solidFill>
                <a:srgbClr val="333333"/>
              </a:solidFill>
            </a:endParaRPr>
          </a:p>
          <a:p>
            <a:endParaRPr lang="en-US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47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2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Business Partner Screening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333333"/>
                </a:solidFill>
              </a:rPr>
              <a:t>Importer Clients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Verify C-TPAT status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Internet research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Credit checks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Business reference verification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Original Power of Attorney verified and on file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Face-to-face meetings</a:t>
            </a:r>
          </a:p>
          <a:p>
            <a:endParaRPr lang="en-US" dirty="0" smtClean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48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3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Business Partner Screening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>
                <a:solidFill>
                  <a:srgbClr val="333333"/>
                </a:solidFill>
              </a:rPr>
              <a:t>Service Providers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Verify C-TPAT status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Verify status in other U.S. Government programs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Credit checks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Business reference verification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Security questionnaires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Site visits</a:t>
            </a:r>
          </a:p>
          <a:p>
            <a:endParaRPr lang="en-US" dirty="0" smtClean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076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4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Red Flags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Cannot verify address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No physical address given (P.O. Box)</a:t>
            </a:r>
          </a:p>
          <a:p>
            <a:r>
              <a:rPr lang="en-US" dirty="0">
                <a:solidFill>
                  <a:srgbClr val="333333"/>
                </a:solidFill>
              </a:rPr>
              <a:t>Only uses cell phone or fax machine to </a:t>
            </a:r>
            <a:r>
              <a:rPr lang="en-US" dirty="0" smtClean="0">
                <a:solidFill>
                  <a:srgbClr val="333333"/>
                </a:solidFill>
              </a:rPr>
              <a:t>communicate</a:t>
            </a:r>
          </a:p>
          <a:p>
            <a:r>
              <a:rPr lang="en-US" dirty="0">
                <a:solidFill>
                  <a:srgbClr val="333333"/>
                </a:solidFill>
              </a:rPr>
              <a:t>No face-to-face </a:t>
            </a:r>
            <a:r>
              <a:rPr lang="en-US" dirty="0" smtClean="0">
                <a:solidFill>
                  <a:srgbClr val="333333"/>
                </a:solidFill>
              </a:rPr>
              <a:t>meeting</a:t>
            </a:r>
          </a:p>
          <a:p>
            <a:r>
              <a:rPr lang="en-US" dirty="0">
                <a:solidFill>
                  <a:srgbClr val="333333"/>
                </a:solidFill>
              </a:rPr>
              <a:t>Unable or unwilling to provide positive </a:t>
            </a:r>
            <a:r>
              <a:rPr lang="en-US" dirty="0" smtClean="0">
                <a:solidFill>
                  <a:srgbClr val="333333"/>
                </a:solidFill>
              </a:rPr>
              <a:t>identification</a:t>
            </a:r>
          </a:p>
          <a:p>
            <a:r>
              <a:rPr lang="en-US" dirty="0">
                <a:solidFill>
                  <a:srgbClr val="333333"/>
                </a:solidFill>
              </a:rPr>
              <a:t>Changes of point of contact without notice</a:t>
            </a:r>
          </a:p>
          <a:p>
            <a:r>
              <a:rPr lang="en-US" dirty="0">
                <a:solidFill>
                  <a:srgbClr val="333333"/>
                </a:solidFill>
              </a:rPr>
              <a:t>Changes of address without </a:t>
            </a:r>
            <a:r>
              <a:rPr lang="en-US" dirty="0" smtClean="0">
                <a:solidFill>
                  <a:srgbClr val="333333"/>
                </a:solidFill>
              </a:rPr>
              <a:t>notice</a:t>
            </a:r>
            <a:endParaRPr lang="en-US" dirty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106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5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Red Flags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Vague </a:t>
            </a:r>
            <a:r>
              <a:rPr lang="en-US" dirty="0">
                <a:solidFill>
                  <a:srgbClr val="333333"/>
                </a:solidFill>
              </a:rPr>
              <a:t>invoice descriptions</a:t>
            </a:r>
          </a:p>
          <a:p>
            <a:r>
              <a:rPr lang="en-US" dirty="0">
                <a:solidFill>
                  <a:srgbClr val="333333"/>
                </a:solidFill>
              </a:rPr>
              <a:t>Insistence on single classification for shipment with various types of items or </a:t>
            </a:r>
            <a:r>
              <a:rPr lang="en-US" dirty="0" smtClean="0">
                <a:solidFill>
                  <a:srgbClr val="333333"/>
                </a:solidFill>
              </a:rPr>
              <a:t>parts</a:t>
            </a:r>
          </a:p>
          <a:p>
            <a:r>
              <a:rPr lang="en-US" dirty="0">
                <a:solidFill>
                  <a:srgbClr val="333333"/>
                </a:solidFill>
              </a:rPr>
              <a:t>Insistence on entering merchandise in ways that do not comply with CBP </a:t>
            </a:r>
            <a:r>
              <a:rPr lang="en-US" dirty="0" smtClean="0">
                <a:solidFill>
                  <a:srgbClr val="333333"/>
                </a:solidFill>
              </a:rPr>
              <a:t>regulations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dirty="0" smtClean="0">
                <a:solidFill>
                  <a:srgbClr val="333333"/>
                </a:solidFill>
              </a:rPr>
              <a:t>Consignee </a:t>
            </a:r>
            <a:r>
              <a:rPr lang="en-US" dirty="0">
                <a:solidFill>
                  <a:srgbClr val="333333"/>
                </a:solidFill>
              </a:rPr>
              <a:t>or notify </a:t>
            </a:r>
            <a:r>
              <a:rPr lang="en-US" dirty="0" smtClean="0">
                <a:solidFill>
                  <a:srgbClr val="333333"/>
                </a:solidFill>
              </a:rPr>
              <a:t>party is </a:t>
            </a:r>
            <a:r>
              <a:rPr lang="en-US" dirty="0">
                <a:solidFill>
                  <a:srgbClr val="333333"/>
                </a:solidFill>
              </a:rPr>
              <a:t>not </a:t>
            </a:r>
            <a:r>
              <a:rPr lang="en-US" dirty="0" smtClean="0">
                <a:solidFill>
                  <a:srgbClr val="333333"/>
                </a:solidFill>
              </a:rPr>
              <a:t>identified elsewhere on </a:t>
            </a:r>
            <a:r>
              <a:rPr lang="en-US" dirty="0">
                <a:solidFill>
                  <a:srgbClr val="333333"/>
                </a:solidFill>
              </a:rPr>
              <a:t>the shipment </a:t>
            </a:r>
            <a:r>
              <a:rPr lang="en-US" dirty="0" smtClean="0">
                <a:solidFill>
                  <a:srgbClr val="333333"/>
                </a:solidFill>
              </a:rPr>
              <a:t>documentation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Importer </a:t>
            </a:r>
            <a:r>
              <a:rPr lang="en-US" dirty="0">
                <a:solidFill>
                  <a:srgbClr val="333333"/>
                </a:solidFill>
              </a:rPr>
              <a:t>of record is not the party that holds the </a:t>
            </a:r>
            <a:r>
              <a:rPr lang="en-US" dirty="0" smtClean="0">
                <a:solidFill>
                  <a:srgbClr val="333333"/>
                </a:solidFill>
              </a:rPr>
              <a:t>bond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dirty="0" smtClean="0">
                <a:solidFill>
                  <a:srgbClr val="333333"/>
                </a:solidFill>
              </a:rPr>
              <a:t>No actual manufacturer name or address provided</a:t>
            </a:r>
          </a:p>
          <a:p>
            <a:pPr marL="0" indent="0">
              <a:buNone/>
            </a:pPr>
            <a:endParaRPr lang="en-US" dirty="0" smtClean="0">
              <a:solidFill>
                <a:srgbClr val="333333"/>
              </a:solidFill>
            </a:endParaRPr>
          </a:p>
          <a:p>
            <a:endParaRPr lang="en-US" dirty="0" smtClean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007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6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Red Flags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r>
              <a:rPr lang="en-US" dirty="0">
                <a:solidFill>
                  <a:srgbClr val="333333"/>
                </a:solidFill>
              </a:rPr>
              <a:t>Cash payments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Under insured or over insured cargo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First time consignee with full container that has a very low/high value</a:t>
            </a:r>
          </a:p>
          <a:p>
            <a:r>
              <a:rPr lang="en-US" dirty="0">
                <a:solidFill>
                  <a:srgbClr val="333333"/>
                </a:solidFill>
              </a:rPr>
              <a:t>History of frequently changing </a:t>
            </a:r>
            <a:r>
              <a:rPr lang="en-US" dirty="0" smtClean="0">
                <a:solidFill>
                  <a:srgbClr val="333333"/>
                </a:solidFill>
              </a:rPr>
              <a:t>brokers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Ask to use CHB’s IOR# and bond to clear cargo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dirty="0" smtClean="0">
                <a:solidFill>
                  <a:srgbClr val="333333"/>
                </a:solidFill>
              </a:rPr>
              <a:t>Unusual cargo routing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Frequently provides misleading or conflicting information</a:t>
            </a:r>
          </a:p>
          <a:p>
            <a:endParaRPr lang="en-US" dirty="0" smtClean="0">
              <a:solidFill>
                <a:srgbClr val="333333"/>
              </a:solidFill>
            </a:endParaRPr>
          </a:p>
          <a:p>
            <a:endParaRPr lang="en-US" dirty="0" smtClean="0">
              <a:solidFill>
                <a:srgbClr val="333333"/>
              </a:solidFill>
            </a:endParaRPr>
          </a:p>
          <a:p>
            <a:endParaRPr lang="en-US" dirty="0" smtClean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45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7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Recommended Screening Steps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r>
              <a:rPr lang="en-US" dirty="0">
                <a:solidFill>
                  <a:srgbClr val="333333"/>
                </a:solidFill>
              </a:rPr>
              <a:t>Insist on physically meeting with the </a:t>
            </a:r>
            <a:r>
              <a:rPr lang="en-US" dirty="0" smtClean="0">
                <a:solidFill>
                  <a:srgbClr val="333333"/>
                </a:solidFill>
              </a:rPr>
              <a:t>client or representative</a:t>
            </a:r>
            <a:endParaRPr lang="en-US" dirty="0">
              <a:solidFill>
                <a:srgbClr val="333333"/>
              </a:solidFill>
            </a:endParaRPr>
          </a:p>
          <a:p>
            <a:r>
              <a:rPr lang="en-US" dirty="0">
                <a:solidFill>
                  <a:srgbClr val="333333"/>
                </a:solidFill>
              </a:rPr>
              <a:t>Document the visits</a:t>
            </a:r>
          </a:p>
          <a:p>
            <a:r>
              <a:rPr lang="en-US" dirty="0">
                <a:solidFill>
                  <a:srgbClr val="333333"/>
                </a:solidFill>
              </a:rPr>
              <a:t>Secure copies of identification</a:t>
            </a:r>
          </a:p>
          <a:p>
            <a:r>
              <a:rPr lang="en-US" dirty="0">
                <a:solidFill>
                  <a:srgbClr val="333333"/>
                </a:solidFill>
              </a:rPr>
              <a:t>Verify legitimacy through applicable state Corporation Commission or other sites</a:t>
            </a:r>
          </a:p>
          <a:p>
            <a:r>
              <a:rPr lang="en-US" dirty="0">
                <a:solidFill>
                  <a:srgbClr val="333333"/>
                </a:solidFill>
              </a:rPr>
              <a:t>Verify client address through internet research</a:t>
            </a:r>
          </a:p>
          <a:p>
            <a:r>
              <a:rPr lang="en-US" dirty="0">
                <a:solidFill>
                  <a:srgbClr val="333333"/>
                </a:solidFill>
              </a:rPr>
              <a:t>Have the client identify what </a:t>
            </a:r>
            <a:r>
              <a:rPr lang="en-US" dirty="0" smtClean="0">
                <a:solidFill>
                  <a:srgbClr val="333333"/>
                </a:solidFill>
              </a:rPr>
              <a:t>commodity they’ll be importing – Does this seem logical/credible for the business?</a:t>
            </a:r>
            <a:endParaRPr lang="en-US" dirty="0">
              <a:solidFill>
                <a:srgbClr val="333333"/>
              </a:solidFill>
            </a:endParaRPr>
          </a:p>
          <a:p>
            <a:endParaRPr lang="en-US" dirty="0" smtClean="0">
              <a:solidFill>
                <a:srgbClr val="3333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35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8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Recommended Screening Steps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85000" lnSpcReduction="10000"/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Ask the client about their import history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When?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Where?</a:t>
            </a:r>
          </a:p>
          <a:p>
            <a:pPr lvl="1"/>
            <a:r>
              <a:rPr lang="en-US" dirty="0" smtClean="0">
                <a:solidFill>
                  <a:srgbClr val="333333"/>
                </a:solidFill>
              </a:rPr>
              <a:t>What type of goods?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If </a:t>
            </a:r>
            <a:r>
              <a:rPr lang="en-US" dirty="0">
                <a:solidFill>
                  <a:srgbClr val="333333"/>
                </a:solidFill>
              </a:rPr>
              <a:t>the shipments will report an Ultimate Consignee who is not the </a:t>
            </a:r>
            <a:r>
              <a:rPr lang="en-US" dirty="0" smtClean="0">
                <a:solidFill>
                  <a:srgbClr val="333333"/>
                </a:solidFill>
              </a:rPr>
              <a:t>Importer of Record (IOR), </a:t>
            </a:r>
            <a:r>
              <a:rPr lang="en-US" dirty="0">
                <a:solidFill>
                  <a:srgbClr val="333333"/>
                </a:solidFill>
              </a:rPr>
              <a:t>have the client identify those parties/addresses</a:t>
            </a:r>
            <a:r>
              <a:rPr lang="en-US" dirty="0" smtClean="0">
                <a:solidFill>
                  <a:srgbClr val="333333"/>
                </a:solidFill>
              </a:rPr>
              <a:t>.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If </a:t>
            </a:r>
            <a:r>
              <a:rPr lang="en-US" dirty="0">
                <a:solidFill>
                  <a:srgbClr val="333333"/>
                </a:solidFill>
              </a:rPr>
              <a:t>the shipments will be physically received after CBP release at a facility/address other than the IOR or Ultimate Consignee </a:t>
            </a:r>
            <a:r>
              <a:rPr lang="en-US" dirty="0" smtClean="0">
                <a:solidFill>
                  <a:srgbClr val="333333"/>
                </a:solidFill>
              </a:rPr>
              <a:t>address, have </a:t>
            </a:r>
            <a:r>
              <a:rPr lang="en-US" dirty="0">
                <a:solidFill>
                  <a:srgbClr val="333333"/>
                </a:solidFill>
              </a:rPr>
              <a:t>the client identify those details as well as a </a:t>
            </a:r>
            <a:r>
              <a:rPr lang="en-US" dirty="0" smtClean="0">
                <a:solidFill>
                  <a:srgbClr val="333333"/>
                </a:solidFill>
              </a:rPr>
              <a:t>point of contact.</a:t>
            </a:r>
          </a:p>
        </p:txBody>
      </p:sp>
    </p:spTree>
    <p:extLst>
      <p:ext uri="{BB962C8B-B14F-4D97-AF65-F5344CB8AC3E}">
        <p14:creationId xmlns:p14="http://schemas.microsoft.com/office/powerpoint/2010/main" val="206568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fld id="{7DEE2F2E-DED9-472A-B871-25456C1BFC41}" type="slidenum">
              <a:rPr lang="en-US" sz="1100">
                <a:solidFill>
                  <a:srgbClr val="FFFFFF"/>
                </a:solidFill>
              </a:rPr>
              <a:pPr/>
              <a:t>9</a:t>
            </a:fld>
            <a:endParaRPr lang="en-US" sz="1100">
              <a:solidFill>
                <a:srgbClr val="FFFFFF"/>
              </a:solidFill>
            </a:endParaRP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833563" y="279401"/>
            <a:ext cx="8081962" cy="593725"/>
          </a:xfrm>
        </p:spPr>
        <p:txBody>
          <a:bodyPr anchor="t">
            <a:normAutofit fontScale="90000"/>
          </a:bodyPr>
          <a:lstStyle/>
          <a:p>
            <a:pPr>
              <a:lnSpc>
                <a:spcPct val="85000"/>
              </a:lnSpc>
            </a:pPr>
            <a:r>
              <a:rPr lang="en-US" dirty="0" smtClean="0"/>
              <a:t>Recommended Screening Steps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81200" y="1600200"/>
            <a:ext cx="6858000" cy="3886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dirty="0" smtClean="0">
                <a:solidFill>
                  <a:srgbClr val="333333"/>
                </a:solidFill>
              </a:rPr>
              <a:t>Insist </a:t>
            </a:r>
            <a:r>
              <a:rPr lang="en-US" dirty="0">
                <a:solidFill>
                  <a:srgbClr val="333333"/>
                </a:solidFill>
              </a:rPr>
              <a:t>that new clients have a Single Transaction Bond if they do not have a continuous bond </a:t>
            </a:r>
            <a:r>
              <a:rPr lang="en-US" dirty="0" smtClean="0">
                <a:solidFill>
                  <a:srgbClr val="333333"/>
                </a:solidFill>
              </a:rPr>
              <a:t>already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Notify CBP of new/suspicious clients and make potential clients aware of the policy</a:t>
            </a:r>
          </a:p>
          <a:p>
            <a:r>
              <a:rPr lang="en-US" dirty="0" smtClean="0">
                <a:solidFill>
                  <a:srgbClr val="333333"/>
                </a:solidFill>
              </a:rPr>
              <a:t>Request CBP examination of initial shipment and make potential clients aware of the policy</a:t>
            </a:r>
          </a:p>
        </p:txBody>
      </p:sp>
    </p:spTree>
    <p:extLst>
      <p:ext uri="{BB962C8B-B14F-4D97-AF65-F5344CB8AC3E}">
        <p14:creationId xmlns:p14="http://schemas.microsoft.com/office/powerpoint/2010/main" val="171994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677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Business Partner Screening</vt:lpstr>
      <vt:lpstr>Business Partner Screening</vt:lpstr>
      <vt:lpstr>Business Partner Screening</vt:lpstr>
      <vt:lpstr>Red Flags</vt:lpstr>
      <vt:lpstr>Red Flags</vt:lpstr>
      <vt:lpstr>Red Flags</vt:lpstr>
      <vt:lpstr>Recommended Screening Steps</vt:lpstr>
      <vt:lpstr>Recommended Screening Steps</vt:lpstr>
      <vt:lpstr>Recommended Screening Steps</vt:lpstr>
      <vt:lpstr>Identity Theft – Detecting and Reporting Suspicious Activities</vt:lpstr>
      <vt:lpstr>Importer Identity Information</vt:lpstr>
      <vt:lpstr>Acquisition of Sensitive Information</vt:lpstr>
      <vt:lpstr>Smuggling Goals</vt:lpstr>
      <vt:lpstr>Proactive Measures</vt:lpstr>
      <vt:lpstr>Proactive Measures</vt:lpstr>
    </vt:vector>
  </TitlesOfParts>
  <Company>U.S. Customs &amp; Border Protection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VANBUSKIRK, BRYANT</dc:creator>
  <cp:lastModifiedBy>ROUSSEAU, JORMA T</cp:lastModifiedBy>
  <cp:revision>2</cp:revision>
  <dcterms:created xsi:type="dcterms:W3CDTF">2016-09-14T00:08:07Z</dcterms:created>
  <dcterms:modified xsi:type="dcterms:W3CDTF">2016-12-21T19:36:30Z</dcterms:modified>
</cp:coreProperties>
</file>